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w3schools.com/java/java_inheritance.asp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3d6279cff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3d6279cff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af56a1f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af56a1f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6c421e93a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6c421e93a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5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Como especificamos no capítulo anterior, </a:t>
            </a:r>
            <a:r>
              <a:rPr lang="pt-BR" sz="1150" u="sng">
                <a:solidFill>
                  <a:schemeClr val="hlink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  <a:hlinkClick r:id="rId2"/>
              </a:rPr>
              <a:t>a herança</a:t>
            </a:r>
            <a:r>
              <a:rPr lang="pt-BR" sz="1150">
                <a:solidFill>
                  <a:schemeClr val="dk1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nos permite herdar atributos e métodos de outra classe. O polimorfismo usa esses métodos para executar diferentes tarefas. Isso nos permite executar uma única ação de maneiras diferentes.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c421e93a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c421e93a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c421e93a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6c421e93a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c421e93a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6c421e93a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c421e93a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6c421e93a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c421e93a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c421e93a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n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11701" y="4585700"/>
            <a:ext cx="1022549" cy="31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50094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16141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4294967295"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pt-BR" sz="5000">
                <a:latin typeface="Roboto"/>
                <a:ea typeface="Roboto"/>
                <a:cs typeface="Roboto"/>
                <a:sym typeface="Roboto"/>
              </a:rPr>
              <a:t>Polimorfismo</a:t>
            </a:r>
            <a:endParaRPr b="1" sz="5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" name="Google Shape;56;p13"/>
          <p:cNvSpPr txBox="1"/>
          <p:nvPr>
            <p:ph idx="4294967295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3"/>
              <a:buFont typeface="Arial"/>
              <a:buNone/>
            </a:pPr>
            <a:r>
              <a:rPr lang="pt-BR" sz="2203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Matheus Barbosa</a:t>
            </a:r>
            <a:endParaRPr sz="2203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13"/>
              <a:buNone/>
            </a:pPr>
            <a:r>
              <a:rPr lang="pt-BR" sz="2203">
                <a:latin typeface="Roboto Medium"/>
                <a:ea typeface="Roboto Medium"/>
                <a:cs typeface="Roboto Medium"/>
                <a:sym typeface="Roboto Medium"/>
              </a:rPr>
              <a:t>matheus.barbosa@dcx.ufpb.br</a:t>
            </a:r>
            <a:endParaRPr sz="2290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9050" y="4325588"/>
            <a:ext cx="373250" cy="53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3354" y="4282325"/>
            <a:ext cx="496825" cy="621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 title="Gemini_Generated_Image_3ad5pu3ad5pu3ad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Polimorfismo significa "muitas formas" </a:t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Poli 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 muitas</a:t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Morfo 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 formas</a:t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Permite que </a:t>
            </a: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um mesmo nome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represente </a:t>
            </a:r>
            <a:r>
              <a:rPr lang="pt-BR" sz="5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vários comportamentos</a:t>
            </a:r>
            <a:r>
              <a:rPr lang="pt-BR" sz="5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diferentes</a:t>
            </a:r>
            <a:endParaRPr sz="5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Assinatura</a:t>
            </a:r>
            <a:r>
              <a:rPr b="1" lang="pt-BR">
                <a:latin typeface="Roboto"/>
                <a:ea typeface="Roboto"/>
                <a:cs typeface="Roboto"/>
                <a:sym typeface="Roboto"/>
              </a:rPr>
              <a:t> de </a:t>
            </a:r>
            <a:r>
              <a:rPr b="1" lang="pt-BR">
                <a:latin typeface="Roboto"/>
                <a:ea typeface="Roboto"/>
                <a:cs typeface="Roboto"/>
                <a:sym typeface="Roboto"/>
              </a:rPr>
              <a:t>método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assinatura de um método em Java</a:t>
            </a: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é composta por: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"/>
              <a:buChar char="●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Nome do método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Lista de parâmetros</a:t>
            </a: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(quantidade e tipos, na ordem correta)</a:t>
            </a:r>
            <a:b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2000">
              <a:solidFill>
                <a:schemeClr val="dk1"/>
              </a:solidFill>
              <a:highlight>
                <a:srgbClr val="434343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⚠️ Não inclui</a:t>
            </a:r>
            <a:r>
              <a:rPr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 o tipo de retorno ou modificadores como </a:t>
            </a:r>
            <a:r>
              <a:rPr i="1"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public</a:t>
            </a:r>
            <a:r>
              <a:rPr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i="1"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static</a:t>
            </a:r>
            <a:r>
              <a:rPr lang="pt-BR" sz="2000">
                <a:solidFill>
                  <a:schemeClr val="dk1"/>
                </a:solidFill>
                <a:highlight>
                  <a:srgbClr val="434343"/>
                </a:highlight>
                <a:latin typeface="Roboto"/>
                <a:ea typeface="Roboto"/>
                <a:cs typeface="Roboto"/>
                <a:sym typeface="Roboto"/>
              </a:rPr>
              <a:t>, etc.</a:t>
            </a:r>
            <a:endParaRPr sz="2000">
              <a:solidFill>
                <a:schemeClr val="dk1"/>
              </a:solidFill>
              <a:highlight>
                <a:srgbClr val="434343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Exemplos de métodos com mesma assinatura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 </a:t>
            </a:r>
            <a:r>
              <a:rPr b="1"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Pessoa </a:t>
            </a:r>
            <a:r>
              <a:rPr b="1"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b="1"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b="1"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(String mensagem) { ... }</a:t>
            </a:r>
            <a:endParaRPr b="1"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int </a:t>
            </a:r>
            <a:r>
              <a:rPr b="1"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b="1"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(String mensagem) { ... } </a:t>
            </a:r>
            <a:r>
              <a:rPr lang="pt-BR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❌ Erro: mesma assinatura</a:t>
            </a:r>
            <a:endParaRPr>
              <a:solidFill>
                <a:srgbClr val="808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Exemplos de métodos com assinaturas diferentes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 </a:t>
            </a:r>
            <a:r>
              <a:rPr b="1"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Pessoa </a:t>
            </a:r>
            <a:r>
              <a:rPr b="1"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br>
              <a:rPr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	void </a:t>
            </a:r>
            <a:r>
              <a:rPr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(String mensagem) { ... }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(String mensagem, int vezes) { ... }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(int vezes, String mensagem) { ... }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void </a:t>
            </a:r>
            <a:r>
              <a:rPr lang="pt-BR" sz="2000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falar</a:t>
            </a:r>
            <a:r>
              <a:rPr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 { ... }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4503975" y="3146250"/>
            <a:ext cx="3223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ssinaturas diferentes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Mesma classe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3918850" y="3877325"/>
            <a:ext cx="398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SOBRECARGA</a:t>
            </a:r>
            <a:endParaRPr b="1" sz="4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4" name="Google Shape;94;p19"/>
          <p:cNvCxnSpPr>
            <a:stCxn id="92" idx="3"/>
          </p:cNvCxnSpPr>
          <p:nvPr/>
        </p:nvCxnSpPr>
        <p:spPr>
          <a:xfrm rot="10800000">
            <a:off x="4110975" y="2765250"/>
            <a:ext cx="3616500" cy="781200"/>
          </a:xfrm>
          <a:prstGeom prst="curvedConnector3">
            <a:avLst>
              <a:gd fmla="val -6584" name="adj1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9"/>
          <p:cNvCxnSpPr>
            <a:stCxn id="92" idx="3"/>
          </p:cNvCxnSpPr>
          <p:nvPr/>
        </p:nvCxnSpPr>
        <p:spPr>
          <a:xfrm rot="10800000">
            <a:off x="6669075" y="2506650"/>
            <a:ext cx="1058400" cy="1039800"/>
          </a:xfrm>
          <a:prstGeom prst="curvedConnector3">
            <a:avLst>
              <a:gd fmla="val -22499" name="adj1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9"/>
          <p:cNvCxnSpPr>
            <a:stCxn id="92" idx="3"/>
          </p:cNvCxnSpPr>
          <p:nvPr/>
        </p:nvCxnSpPr>
        <p:spPr>
          <a:xfrm rot="10800000">
            <a:off x="6709875" y="2084850"/>
            <a:ext cx="1017600" cy="1461600"/>
          </a:xfrm>
          <a:prstGeom prst="curvedConnector4">
            <a:avLst>
              <a:gd fmla="val -47086" name="adj1"/>
              <a:gd fmla="val 99995" name="adj2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9"/>
          <p:cNvCxnSpPr>
            <a:stCxn id="92" idx="3"/>
          </p:cNvCxnSpPr>
          <p:nvPr/>
        </p:nvCxnSpPr>
        <p:spPr>
          <a:xfrm rot="10800000">
            <a:off x="6288075" y="1744650"/>
            <a:ext cx="1439400" cy="1801800"/>
          </a:xfrm>
          <a:prstGeom prst="curvedConnector4">
            <a:avLst>
              <a:gd fmla="val -57866" name="adj1"/>
              <a:gd fmla="val 103771" name="adj2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/>
        </p:nvSpPr>
        <p:spPr>
          <a:xfrm>
            <a:off x="244250" y="134900"/>
            <a:ext cx="3458400" cy="1416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escrever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(“Som animal”)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FimClasse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244250" y="1653850"/>
            <a:ext cx="3458400" cy="1631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Porco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estende 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b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@Sobrepor</a:t>
            </a:r>
            <a:endParaRPr b="1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escrever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(“oinc oinc”)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FimClasse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244250" y="3387600"/>
            <a:ext cx="3458400" cy="16317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</a:t>
            </a:r>
            <a:r>
              <a:rPr b="1" lang="pt-BR">
                <a:solidFill>
                  <a:srgbClr val="ADADA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Cachorro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estende 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b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@Sobrepor</a:t>
            </a:r>
            <a:endParaRPr b="1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publico </a:t>
            </a:r>
            <a:r>
              <a:rPr b="1" lang="pt-BR">
                <a:solidFill>
                  <a:schemeClr val="accent6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(){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escrever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(“au au”)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b="1">
              <a:solidFill>
                <a:srgbClr val="EEFF4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FimClasse</a:t>
            </a:r>
            <a:endParaRPr b="1">
              <a:solidFill>
                <a:srgbClr val="ADADAD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3988400" y="134900"/>
            <a:ext cx="4884900" cy="226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Animal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porco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Porco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  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cachorro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Cachorro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animal.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</a:t>
            </a:r>
            <a:r>
              <a:rPr lang="pt-BR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Som animal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porco.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r>
              <a:rPr lang="pt-BR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oinc oinc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cachorro.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r>
              <a:rPr lang="pt-BR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au au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9900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106" name="Google Shape;106;p20"/>
          <p:cNvCxnSpPr/>
          <p:nvPr/>
        </p:nvCxnSpPr>
        <p:spPr>
          <a:xfrm>
            <a:off x="2777375" y="2316250"/>
            <a:ext cx="2422200" cy="8844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20"/>
          <p:cNvCxnSpPr/>
          <p:nvPr/>
        </p:nvCxnSpPr>
        <p:spPr>
          <a:xfrm flipH="1" rot="10800000">
            <a:off x="2831800" y="3377675"/>
            <a:ext cx="2354100" cy="7347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08" name="Google Shape;108;p20"/>
          <p:cNvSpPr txBox="1"/>
          <p:nvPr/>
        </p:nvSpPr>
        <p:spPr>
          <a:xfrm>
            <a:off x="5199575" y="2860525"/>
            <a:ext cx="3223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Mesma assinatura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Classes diferentes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4572000" y="3660925"/>
            <a:ext cx="3989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SOBREPOSIÇÃO</a:t>
            </a:r>
            <a:endParaRPr b="1" sz="4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0" name="Google Shape;110;p20"/>
          <p:cNvCxnSpPr/>
          <p:nvPr/>
        </p:nvCxnSpPr>
        <p:spPr>
          <a:xfrm>
            <a:off x="2682125" y="751425"/>
            <a:ext cx="2537700" cy="23733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9900FF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/>
        </p:nvSpPr>
        <p:spPr>
          <a:xfrm>
            <a:off x="323200" y="196000"/>
            <a:ext cx="5921100" cy="226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Classe que reproduz o som de qualquer animal</a:t>
            </a:r>
            <a:endParaRPr sz="1200">
              <a:solidFill>
                <a:srgbClr val="808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~T~ indica </a:t>
            </a:r>
            <a:r>
              <a:rPr b="1"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tipo genérico</a:t>
            </a: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sz="1200">
              <a:solidFill>
                <a:srgbClr val="808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classe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SistemaDeSom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&lt;T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estende 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Animal&gt;{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reproduzir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(T animal) {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    </a:t>
            </a: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polimorfismo.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escrever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animal.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emitirSom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);   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323200" y="2633050"/>
            <a:ext cx="5921100" cy="22629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sistemaZoologico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SistemaDeSom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&lt;Animal&gt;();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leao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Leao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pato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FFFF00"/>
                </a:solidFill>
                <a:latin typeface="Roboto Mono"/>
                <a:ea typeface="Roboto Mono"/>
                <a:cs typeface="Roboto Mono"/>
                <a:sym typeface="Roboto Mono"/>
              </a:rPr>
              <a:t>Pato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elefante = </a:t>
            </a:r>
            <a:r>
              <a:rPr b="1" lang="pt-BR">
                <a:solidFill>
                  <a:srgbClr val="9900FF"/>
                </a:solidFill>
                <a:latin typeface="Roboto Mono"/>
                <a:ea typeface="Roboto Mono"/>
                <a:cs typeface="Roboto Mono"/>
                <a:sym typeface="Roboto Mono"/>
              </a:rPr>
              <a:t>novo 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Elefante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sistemaZoologico.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reproduzir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(leao); </a:t>
            </a: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Roooaar!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sistemaZoologico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reproduzir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(pato); </a:t>
            </a: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Quack quack!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sistemaZoologico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pt-BR">
                <a:solidFill>
                  <a:srgbClr val="EEFF41"/>
                </a:solidFill>
                <a:latin typeface="Roboto Mono"/>
                <a:ea typeface="Roboto Mono"/>
                <a:cs typeface="Roboto Mono"/>
                <a:sym typeface="Roboto Mono"/>
              </a:rPr>
              <a:t>reproduzir</a:t>
            </a:r>
            <a:r>
              <a:rPr b="1" lang="pt-B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(elefante); </a:t>
            </a:r>
            <a:r>
              <a:rPr lang="pt-BR" sz="1200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// Pruuuuuu!</a:t>
            </a:r>
            <a:endParaRPr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80808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7" name="Google Shape;117;p21"/>
          <p:cNvSpPr txBox="1"/>
          <p:nvPr/>
        </p:nvSpPr>
        <p:spPr>
          <a:xfrm>
            <a:off x="6549850" y="3567400"/>
            <a:ext cx="2390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Generics</a:t>
            </a:r>
            <a:endParaRPr b="1" sz="4000">
              <a:solidFill>
                <a:srgbClr val="99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6427150" y="427000"/>
            <a:ext cx="26361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Pode ser escrito genericamente para lidar com valores de forma idêntica sem depender do seu tipo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6427150" y="2458900"/>
            <a:ext cx="2636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Não é tão comum em Java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